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78" r:id="rId3"/>
    <p:sldId id="256" r:id="rId4"/>
    <p:sldId id="276" r:id="rId5"/>
    <p:sldId id="257" r:id="rId6"/>
    <p:sldId id="261" r:id="rId7"/>
    <p:sldId id="260" r:id="rId8"/>
    <p:sldId id="263" r:id="rId9"/>
    <p:sldId id="259" r:id="rId10"/>
    <p:sldId id="262" r:id="rId11"/>
    <p:sldId id="265" r:id="rId12"/>
    <p:sldId id="271" r:id="rId13"/>
    <p:sldId id="272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7" autoAdjust="0"/>
    <p:restoredTop sz="86413" autoAdjust="0"/>
  </p:normalViewPr>
  <p:slideViewPr>
    <p:cSldViewPr>
      <p:cViewPr>
        <p:scale>
          <a:sx n="50" d="100"/>
          <a:sy n="50" d="100"/>
        </p:scale>
        <p:origin x="-192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1767A-24E3-4779-AB47-A83CF729FE8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6D5074F-52B6-4AB7-9E3D-C91210738072}" type="pres">
      <dgm:prSet presAssocID="{CD71767A-24E3-4779-AB47-A83CF729FE8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A1E9C6C4-8B01-4B93-A5E1-0DC9D504DD00}" type="presOf" srcId="{CD71767A-24E3-4779-AB47-A83CF729FE8F}" destId="{16D5074F-52B6-4AB7-9E3D-C9121073807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6B7B95-936F-451C-8583-BC7301E36BDC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106D2-8925-4D04-9980-F80603F44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05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153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1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4/5 learners will be invited  to say some thing on the video.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712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learners will be asked to answer what they see in the pictures so that they can mention some actions.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4015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0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Learners will be invited to make sentences</a:t>
            </a:r>
            <a:r>
              <a:rPr lang="en-US" baseline="0" dirty="0" smtClean="0"/>
              <a:t>. Following the given sentences.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5268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Showing</a:t>
            </a:r>
            <a:r>
              <a:rPr lang="en-US" baseline="0" dirty="0" smtClean="0"/>
              <a:t> the pictures the teacher may ask them to make sentences. After that he/she can explain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598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learners will be asked to fill</a:t>
            </a:r>
            <a:r>
              <a:rPr lang="en-US" baseline="0" dirty="0" smtClean="0"/>
              <a:t> in the blanks.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954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At first</a:t>
            </a:r>
            <a:r>
              <a:rPr lang="en-US" baseline="0" dirty="0" smtClean="0"/>
              <a:t> 3-4 learners will be </a:t>
            </a:r>
            <a:r>
              <a:rPr lang="en-US" dirty="0" smtClean="0"/>
              <a:t>invited to make sentences seeing the pictures one by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106D2-8925-4D04-9980-F80603F448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607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7MKmbyfhkk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9817" y="0"/>
            <a:ext cx="9107557" cy="685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17" y="1123610"/>
            <a:ext cx="2885498" cy="4220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304800"/>
            <a:ext cx="66757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rgbClr val="0070C0"/>
                </a:solidFill>
              </a:rPr>
              <a:t>PREPARED &amp;PRESENTED  BY: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55035" y="1577107"/>
            <a:ext cx="3962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ISMAT ARA MAMATAZ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40995" y="2306526"/>
            <a:ext cx="46792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Assistant Teacher (English)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71262" y="2920793"/>
            <a:ext cx="61661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Dhanmondi</a:t>
            </a:r>
            <a:r>
              <a:rPr lang="en-US" sz="3200" dirty="0" smtClean="0"/>
              <a:t> Govt. Boys’ High School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3567499" y="3578825"/>
            <a:ext cx="43374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/>
              <a:t>Dhanmondi</a:t>
            </a:r>
            <a:r>
              <a:rPr lang="en-US" sz="3200" dirty="0" smtClean="0"/>
              <a:t>, Dhaka-1207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74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524760" cy="409420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343400"/>
            <a:ext cx="42361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Jesmine</a:t>
            </a:r>
            <a:r>
              <a:rPr lang="en-US" dirty="0" smtClean="0"/>
              <a:t>  </a:t>
            </a:r>
            <a:r>
              <a:rPr lang="en-US" b="1" dirty="0" smtClean="0"/>
              <a:t>gave  </a:t>
            </a:r>
            <a:r>
              <a:rPr lang="en-US" b="1" dirty="0" smtClean="0">
                <a:solidFill>
                  <a:srgbClr val="FF0000"/>
                </a:solidFill>
              </a:rPr>
              <a:t>a Bangla novel,</a:t>
            </a:r>
            <a:r>
              <a:rPr lang="en-US" b="1" dirty="0" smtClean="0"/>
              <a:t> </a:t>
            </a:r>
            <a:r>
              <a:rPr lang="en-US" dirty="0" err="1" smtClean="0"/>
              <a:t>Vranti</a:t>
            </a:r>
            <a:r>
              <a:rPr lang="en-US" dirty="0" smtClean="0"/>
              <a:t>,</a:t>
            </a:r>
          </a:p>
          <a:p>
            <a:r>
              <a:rPr lang="en-US" b="1" dirty="0" smtClean="0"/>
              <a:t>To </a:t>
            </a:r>
            <a:r>
              <a:rPr lang="en-US" b="1" dirty="0" smtClean="0">
                <a:solidFill>
                  <a:srgbClr val="C00000"/>
                </a:solidFill>
              </a:rPr>
              <a:t>her aunt. 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730758" y="4989731"/>
            <a:ext cx="86936" cy="678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flipH="1">
            <a:off x="2325110" y="4618706"/>
            <a:ext cx="137046" cy="6797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0" y="5562600"/>
            <a:ext cx="2157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Indirect object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740299" y="5298424"/>
            <a:ext cx="1953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Direct object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5979420"/>
            <a:ext cx="35374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Jesmine</a:t>
            </a:r>
            <a:r>
              <a:rPr lang="en-US" dirty="0" smtClean="0"/>
              <a:t>  </a:t>
            </a:r>
            <a:r>
              <a:rPr lang="en-US" b="1" dirty="0" smtClean="0"/>
              <a:t>gave </a:t>
            </a:r>
            <a:r>
              <a:rPr lang="en-US" sz="2400" b="1" dirty="0" smtClean="0">
                <a:solidFill>
                  <a:srgbClr val="C00000"/>
                </a:solidFill>
              </a:rPr>
              <a:t>her aunt</a:t>
            </a:r>
            <a:r>
              <a:rPr lang="en-US" b="1" dirty="0" smtClean="0"/>
              <a:t> </a:t>
            </a:r>
            <a:r>
              <a:rPr lang="en-US" dirty="0" smtClean="0"/>
              <a:t>a Bangla novel, </a:t>
            </a:r>
            <a:r>
              <a:rPr lang="en-US" dirty="0" err="1" smtClean="0"/>
              <a:t>Vranti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51527" y="76200"/>
            <a:ext cx="3928559" cy="2590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767076" y="2895600"/>
            <a:ext cx="30084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Mrs.Parveen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</a:rPr>
              <a:t>feeds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dirty="0" err="1" smtClean="0"/>
              <a:t>Mohona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 flipH="1">
            <a:off x="4488192" y="3264931"/>
            <a:ext cx="127614" cy="79879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693820" y="3880893"/>
            <a:ext cx="20114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Cognate verb</a:t>
            </a:r>
            <a:endParaRPr lang="en-US" sz="2400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5600" y="76200"/>
            <a:ext cx="2362200" cy="39875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324600" y="4094206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</a:t>
            </a:r>
            <a:r>
              <a:rPr lang="en-US" b="1" dirty="0" smtClean="0"/>
              <a:t>piper </a:t>
            </a:r>
            <a:r>
              <a:rPr lang="en-US" b="1" dirty="0" smtClean="0">
                <a:solidFill>
                  <a:srgbClr val="C00000"/>
                </a:solidFill>
              </a:rPr>
              <a:t>plays on  </a:t>
            </a:r>
            <a:r>
              <a:rPr lang="en-US" dirty="0" smtClean="0"/>
              <a:t>a  flute.</a:t>
            </a:r>
            <a:endParaRPr lang="en-US" dirty="0"/>
          </a:p>
        </p:txBody>
      </p:sp>
      <p:sp>
        <p:nvSpPr>
          <p:cNvPr id="15" name="Down Arrow 14"/>
          <p:cNvSpPr/>
          <p:nvPr/>
        </p:nvSpPr>
        <p:spPr>
          <a:xfrm>
            <a:off x="7734300" y="4401975"/>
            <a:ext cx="242316" cy="5877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flipH="1">
            <a:off x="7239000" y="5038921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 </a:t>
            </a:r>
            <a:r>
              <a:rPr lang="en-US" sz="2400" b="1" dirty="0" smtClean="0"/>
              <a:t>Group verb 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37408" y="4967185"/>
            <a:ext cx="3541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1029E0"/>
                </a:solidFill>
              </a:rPr>
              <a:t>The verb ‘feed’ comes</a:t>
            </a:r>
          </a:p>
          <a:p>
            <a:r>
              <a:rPr lang="en-US" sz="2400" b="1" dirty="0" smtClean="0">
                <a:solidFill>
                  <a:srgbClr val="1029E0"/>
                </a:solidFill>
              </a:rPr>
              <a:t> from the noun ‘food</a:t>
            </a:r>
            <a:r>
              <a:rPr lang="en-US" b="1" dirty="0" smtClean="0"/>
              <a:t>’.</a:t>
            </a:r>
            <a:endParaRPr lang="en-US" b="1" dirty="0"/>
          </a:p>
        </p:txBody>
      </p:sp>
      <p:sp>
        <p:nvSpPr>
          <p:cNvPr id="18" name="Down Arrow 17"/>
          <p:cNvSpPr/>
          <p:nvPr/>
        </p:nvSpPr>
        <p:spPr>
          <a:xfrm>
            <a:off x="4488191" y="4283530"/>
            <a:ext cx="127615" cy="7553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159214" y="6024265"/>
            <a:ext cx="3003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group verb  is followed by a </a:t>
            </a:r>
          </a:p>
          <a:p>
            <a:r>
              <a:rPr lang="en-US" dirty="0" smtClean="0"/>
              <a:t>Preposition.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08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4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grpId="0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1" presetClass="entr" presetSubtype="1" fill="hold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6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1" presetClass="entr" presetSubtype="1" fill="hold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5" dur="4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6" presetClass="entr" presetSubtype="0" fill="hold" grpId="0" nodeType="click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/>
      <p:bldP spid="9" grpId="0"/>
      <p:bldP spid="10" grpId="0"/>
      <p:bldP spid="4" grpId="0"/>
      <p:bldP spid="11" grpId="0" animBg="1"/>
      <p:bldP spid="12" grpId="0"/>
      <p:bldP spid="14" grpId="0"/>
      <p:bldP spid="15" grpId="0" animBg="1"/>
      <p:bldP spid="16" grpId="0"/>
      <p:bldP spid="17" grpId="0"/>
      <p:bldP spid="18" grpId="0" animBg="1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1896" y="-193476"/>
            <a:ext cx="2895600" cy="712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1"/>
                </a:solidFill>
              </a:rPr>
              <a:t>Group work</a:t>
            </a:r>
            <a:endParaRPr lang="en-US" sz="4400" dirty="0">
              <a:solidFill>
                <a:schemeClr val="accent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0503"/>
          <a:stretch/>
        </p:blipFill>
        <p:spPr>
          <a:xfrm>
            <a:off x="6516882" y="1780141"/>
            <a:ext cx="2585000" cy="42989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09" r="25904"/>
          <a:stretch/>
        </p:blipFill>
        <p:spPr>
          <a:xfrm>
            <a:off x="30481" y="1786279"/>
            <a:ext cx="3153378" cy="42927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401284"/>
            <a:ext cx="883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Describe the  pictures  and match the following verbs  with given pictures and make 5 sensible sentences each using right form the verbs.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981200" y="6019800"/>
            <a:ext cx="5105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play, debate</a:t>
            </a:r>
            <a:r>
              <a:rPr lang="en-US" sz="4000" dirty="0" smtClean="0"/>
              <a:t>, unveil, 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4739"/>
          <a:stretch/>
        </p:blipFill>
        <p:spPr>
          <a:xfrm>
            <a:off x="3505200" y="1688523"/>
            <a:ext cx="2614116" cy="4565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20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127841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Verbs at a glance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609600" y="95759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A verb Is an action word</a:t>
            </a:r>
            <a:r>
              <a:rPr lang="en-US" b="1" dirty="0" smtClean="0"/>
              <a:t>.`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94515" y="1280755"/>
            <a:ext cx="17832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Verbs</a:t>
            </a:r>
            <a:endParaRPr lang="en-US" sz="5400" dirty="0"/>
          </a:p>
        </p:txBody>
      </p:sp>
      <p:sp>
        <p:nvSpPr>
          <p:cNvPr id="5" name="Minus 4"/>
          <p:cNvSpPr/>
          <p:nvPr/>
        </p:nvSpPr>
        <p:spPr>
          <a:xfrm>
            <a:off x="2309546" y="2152708"/>
            <a:ext cx="6553200" cy="50286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3106664" y="2445945"/>
            <a:ext cx="351254" cy="644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712050" y="2404139"/>
            <a:ext cx="394716" cy="6448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50171" y="4175274"/>
            <a:ext cx="12942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</a:t>
            </a:r>
            <a:r>
              <a:rPr lang="en-US" sz="3200" b="1" dirty="0" smtClean="0"/>
              <a:t>inite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3617595" y="4198233"/>
            <a:ext cx="21209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Non Finite/</a:t>
            </a:r>
          </a:p>
          <a:p>
            <a:r>
              <a:rPr lang="en-US" sz="3200" b="1" dirty="0" smtClean="0"/>
              <a:t>Infinitive</a:t>
            </a:r>
            <a:endParaRPr lang="en-US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0581" y="5384489"/>
            <a:ext cx="1905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</a:rPr>
              <a:t>T</a:t>
            </a:r>
            <a:r>
              <a:rPr lang="en-US" sz="3200" b="1" dirty="0" smtClean="0">
                <a:solidFill>
                  <a:srgbClr val="C00000"/>
                </a:solidFill>
              </a:rPr>
              <a:t>ransitive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1644078" y="3705705"/>
            <a:ext cx="385410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Minus 12"/>
          <p:cNvSpPr/>
          <p:nvPr/>
        </p:nvSpPr>
        <p:spPr>
          <a:xfrm>
            <a:off x="1107104" y="3509097"/>
            <a:ext cx="4701629" cy="30090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540675" y="5384489"/>
            <a:ext cx="2153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Intransitive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4889925" y="3673967"/>
            <a:ext cx="385410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444420" y="3074773"/>
            <a:ext cx="1844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Principal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33797" y="3103430"/>
            <a:ext cx="1751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Auxiliary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21" name="Minus 20"/>
          <p:cNvSpPr/>
          <p:nvPr/>
        </p:nvSpPr>
        <p:spPr>
          <a:xfrm>
            <a:off x="-476988" y="4687162"/>
            <a:ext cx="4331790" cy="23229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16429" y="4813367"/>
            <a:ext cx="385410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2981394" y="4813367"/>
            <a:ext cx="385410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15771" y="6198729"/>
            <a:ext cx="6775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More verbs: </a:t>
            </a:r>
            <a:r>
              <a:rPr lang="en-US" sz="3200" dirty="0" smtClean="0"/>
              <a:t>Cognate, Group Verbs etc.</a:t>
            </a:r>
            <a:endParaRPr lang="en-US" sz="3200" dirty="0"/>
          </a:p>
        </p:txBody>
      </p:sp>
      <p:grpSp>
        <p:nvGrpSpPr>
          <p:cNvPr id="33" name="Group 32"/>
          <p:cNvGrpSpPr/>
          <p:nvPr/>
        </p:nvGrpSpPr>
        <p:grpSpPr>
          <a:xfrm>
            <a:off x="5820932" y="3561128"/>
            <a:ext cx="3526446" cy="1053634"/>
            <a:chOff x="5820932" y="3561128"/>
            <a:chExt cx="3526446" cy="1053634"/>
          </a:xfrm>
        </p:grpSpPr>
        <p:sp>
          <p:nvSpPr>
            <p:cNvPr id="30" name="Rectangle 29"/>
            <p:cNvSpPr/>
            <p:nvPr/>
          </p:nvSpPr>
          <p:spPr>
            <a:xfrm>
              <a:off x="5927519" y="3561128"/>
              <a:ext cx="3276600" cy="7522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Down Arrow 30"/>
            <p:cNvSpPr/>
            <p:nvPr/>
          </p:nvSpPr>
          <p:spPr>
            <a:xfrm>
              <a:off x="5820932" y="3598741"/>
              <a:ext cx="484632" cy="97840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Down Arrow 31"/>
            <p:cNvSpPr/>
            <p:nvPr/>
          </p:nvSpPr>
          <p:spPr>
            <a:xfrm>
              <a:off x="8862746" y="3636354"/>
              <a:ext cx="484632" cy="97840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5738498" y="4765581"/>
            <a:ext cx="1652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Normal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8785019" y="505796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828501" y="4717796"/>
            <a:ext cx="14847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Modals</a:t>
            </a:r>
          </a:p>
        </p:txBody>
      </p:sp>
    </p:spTree>
    <p:extLst>
      <p:ext uri="{BB962C8B-B14F-4D97-AF65-F5344CB8AC3E}">
        <p14:creationId xmlns:p14="http://schemas.microsoft.com/office/powerpoint/2010/main" val="332336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90800" y="138334"/>
            <a:ext cx="2922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/>
              <a:t>Home Work</a:t>
            </a:r>
            <a:endParaRPr lang="en-US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501624"/>
            <a:ext cx="8686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Write a paragraph on</a:t>
            </a:r>
            <a:endParaRPr lang="en-US" sz="2800" dirty="0">
              <a:solidFill>
                <a:srgbClr val="C00000"/>
              </a:solidFill>
            </a:endParaRPr>
          </a:p>
          <a:p>
            <a:r>
              <a:rPr lang="en-US" sz="4000" dirty="0" smtClean="0"/>
              <a:t>“The life  of a woman in Bangladesh”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3810000"/>
            <a:ext cx="5943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002060"/>
                </a:solidFill>
              </a:rPr>
              <a:t>e</a:t>
            </a:r>
            <a:r>
              <a:rPr lang="en-US" sz="4000" dirty="0" smtClean="0">
                <a:solidFill>
                  <a:srgbClr val="002060"/>
                </a:solidFill>
              </a:rPr>
              <a:t>ducate, lead ,lag behind, tolerate, torture ,establish ,manage,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686422"/>
            <a:ext cx="411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using following verbs:</a:t>
            </a:r>
          </a:p>
        </p:txBody>
      </p:sp>
    </p:spTree>
    <p:extLst>
      <p:ext uri="{BB962C8B-B14F-4D97-AF65-F5344CB8AC3E}">
        <p14:creationId xmlns:p14="http://schemas.microsoft.com/office/powerpoint/2010/main" val="4220826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985749"/>
            <a:ext cx="77724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MoE</a:t>
            </a:r>
            <a:r>
              <a:rPr lang="en-US" sz="24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DSHE, NCTB &amp; A2I respective officials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04248" y="609600"/>
            <a:ext cx="685800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Acknowledgement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667000"/>
            <a:ext cx="7772400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And the editors panel: </a:t>
            </a:r>
          </a:p>
          <a:p>
            <a:pPr algn="just"/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Mr. </a:t>
            </a:r>
            <a:r>
              <a:rPr lang="en-US" sz="28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Ranjit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Poddar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Associate 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Prof, TTC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Dhaka,</a:t>
            </a:r>
          </a:p>
          <a:p>
            <a:pPr algn="just"/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Mr. Md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. Jahangir </a:t>
            </a:r>
            <a:r>
              <a:rPr lang="en-US" sz="28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Hasan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Asst. Prof,  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TTC, </a:t>
            </a:r>
            <a:r>
              <a:rPr lang="en-US" sz="28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Rangpur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, </a:t>
            </a:r>
            <a:endParaRPr lang="en-US" sz="2800" b="1" dirty="0" smtClean="0">
              <a:solidFill>
                <a:srgbClr val="003399"/>
              </a:solidFill>
              <a:latin typeface="Book Antiqua" pitchFamily="18" charset="0"/>
              <a:cs typeface="Nikosh" pitchFamily="2" charset="0"/>
            </a:endParaRPr>
          </a:p>
          <a:p>
            <a:pPr algn="just"/>
            <a:r>
              <a:rPr lang="en-US" sz="2800" b="1" dirty="0" err="1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Urmila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800" b="1" dirty="0" err="1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Khaled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 </a:t>
            </a:r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Asst. Prof, TTC, Dhaka. </a:t>
            </a:r>
          </a:p>
          <a:p>
            <a:pPr algn="just"/>
            <a:r>
              <a:rPr lang="en-US" sz="2800" b="1" dirty="0" smtClean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Their </a:t>
            </a:r>
            <a:r>
              <a:rPr lang="en-US" sz="2800" b="1" dirty="0">
                <a:solidFill>
                  <a:srgbClr val="003399"/>
                </a:solidFill>
                <a:latin typeface="Book Antiqua" pitchFamily="18" charset="0"/>
                <a:cs typeface="Nikosh" pitchFamily="2" charset="0"/>
              </a:rPr>
              <a:t>direction, valuable suggestions and intensive supervision have enriched the model contents.</a:t>
            </a:r>
          </a:p>
        </p:txBody>
      </p:sp>
    </p:spTree>
    <p:extLst>
      <p:ext uri="{BB962C8B-B14F-4D97-AF65-F5344CB8AC3E}">
        <p14:creationId xmlns:p14="http://schemas.microsoft.com/office/powerpoint/2010/main" val="80089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8113179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613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0" y="0"/>
            <a:ext cx="9144000" cy="6858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92827" y="307266"/>
            <a:ext cx="49358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accent6">
                    <a:lumMod val="75000"/>
                  </a:schemeClr>
                </a:solidFill>
              </a:rPr>
              <a:t>GOOD AFTERNOON</a:t>
            </a:r>
            <a:endParaRPr lang="en-US" sz="4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9776" y="5633473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WELCOME  TO MY GRAMMAR CLASS</a:t>
            </a:r>
          </a:p>
          <a:p>
            <a:r>
              <a:rPr lang="en-US" sz="4000" b="1" dirty="0" smtClean="0">
                <a:solidFill>
                  <a:srgbClr val="0070C0"/>
                </a:solidFill>
              </a:rPr>
              <a:t>Class viii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2891700" y="6031388"/>
            <a:ext cx="129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4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533400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1029E0"/>
                </a:solidFill>
              </a:rPr>
              <a:t>Let’s enjoy a video.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3962400"/>
            <a:ext cx="7086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www.youtube.com/watch?v=7MKmbyfhkkE</a:t>
            </a:r>
            <a:r>
              <a:rPr lang="en-US" dirty="0" smtClean="0"/>
              <a:t> fun action verb song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4819538"/>
            <a:ext cx="659949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After watching the video, you will</a:t>
            </a:r>
          </a:p>
          <a:p>
            <a:r>
              <a:rPr lang="en-US" sz="3200" dirty="0" smtClean="0"/>
              <a:t>Tell me what can you see in the video?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1090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351" y="1412984"/>
            <a:ext cx="2649850" cy="36386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7209" y="1295400"/>
            <a:ext cx="2906791" cy="438121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152400"/>
            <a:ext cx="45009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TODAY’S TOPIC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87708" y="2716263"/>
            <a:ext cx="20361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</a:t>
            </a:r>
            <a:r>
              <a:rPr lang="en-US" sz="54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R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</a:t>
            </a:r>
            <a:r>
              <a:rPr lang="en-US" sz="5400" b="1" cap="none" spc="0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</a:t>
            </a:r>
            <a:endParaRPr lang="en-US" sz="54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072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47316477"/>
              </p:ext>
            </p:extLst>
          </p:nvPr>
        </p:nvGraphicFramePr>
        <p:xfrm>
          <a:off x="1295400" y="839861"/>
          <a:ext cx="3962400" cy="15035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4290" y="2513945"/>
            <a:ext cx="915924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By the end of the</a:t>
            </a:r>
            <a:r>
              <a:rPr lang="en-US" sz="3600" dirty="0" smtClean="0"/>
              <a:t> lesson the learners will be able to </a:t>
            </a:r>
          </a:p>
          <a:p>
            <a:r>
              <a:rPr lang="en-US" sz="3600" dirty="0" smtClean="0"/>
              <a:t>define and identify verbs</a:t>
            </a:r>
          </a:p>
          <a:p>
            <a:r>
              <a:rPr lang="en-US" sz="4000" dirty="0" smtClean="0"/>
              <a:t>fill in t</a:t>
            </a:r>
            <a:r>
              <a:rPr lang="en-US" sz="4800" dirty="0" smtClean="0"/>
              <a:t>he  </a:t>
            </a:r>
            <a:r>
              <a:rPr lang="en-US" sz="3600" dirty="0" smtClean="0"/>
              <a:t>gaps with them.</a:t>
            </a:r>
          </a:p>
          <a:p>
            <a:r>
              <a:rPr lang="en-US" sz="3600" dirty="0" smtClean="0"/>
              <a:t> make sensible sentences using different kinds of verbs</a:t>
            </a:r>
          </a:p>
          <a:p>
            <a:endParaRPr lang="en-US" sz="3600" dirty="0" smtClean="0"/>
          </a:p>
          <a:p>
            <a:endParaRPr lang="en-US" sz="3600" dirty="0"/>
          </a:p>
        </p:txBody>
      </p:sp>
      <p:sp>
        <p:nvSpPr>
          <p:cNvPr id="7" name="Horizontal Scroll 6"/>
          <p:cNvSpPr/>
          <p:nvPr/>
        </p:nvSpPr>
        <p:spPr>
          <a:xfrm>
            <a:off x="666750" y="549145"/>
            <a:ext cx="3916878" cy="153619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LEARNING OUTCOMES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59232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80" y="4201310"/>
            <a:ext cx="396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girl </a:t>
            </a:r>
            <a:r>
              <a:rPr lang="en-US" sz="2800" b="1" i="1" dirty="0" smtClean="0">
                <a:solidFill>
                  <a:srgbClr val="1029E0"/>
                </a:solidFill>
              </a:rPr>
              <a:t> writes  </a:t>
            </a:r>
            <a:r>
              <a:rPr lang="en-US" sz="2800" dirty="0" smtClean="0"/>
              <a:t>on the blackboard.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701735" y="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16234" y="4794656"/>
            <a:ext cx="3727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Spriha</a:t>
            </a:r>
            <a:r>
              <a:rPr lang="en-US" sz="2800" b="1" dirty="0" smtClean="0">
                <a:solidFill>
                  <a:srgbClr val="002060"/>
                </a:solidFill>
              </a:rPr>
              <a:t> is </a:t>
            </a:r>
            <a:r>
              <a:rPr lang="en-US" sz="2800" dirty="0" smtClean="0"/>
              <a:t>cutting a cake.</a:t>
            </a:r>
            <a:endParaRPr lang="en-US" sz="2800" dirty="0"/>
          </a:p>
        </p:txBody>
      </p:sp>
      <p:pic>
        <p:nvPicPr>
          <p:cNvPr id="10" name="Picture 2" descr="C:\Users\Mohit Sohag\Downloads\408897_184895728275501_763461037_n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0" y="25400"/>
            <a:ext cx="3015935" cy="4175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7166" y="0"/>
            <a:ext cx="3727766" cy="4678363"/>
          </a:xfrm>
          <a:prstGeom prst="rect">
            <a:avLst/>
          </a:prstGeom>
        </p:spPr>
      </p:pic>
      <p:sp>
        <p:nvSpPr>
          <p:cNvPr id="8" name="Down Arrow 7"/>
          <p:cNvSpPr/>
          <p:nvPr/>
        </p:nvSpPr>
        <p:spPr>
          <a:xfrm>
            <a:off x="1869438" y="4678363"/>
            <a:ext cx="210814" cy="6395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09600" y="5317876"/>
            <a:ext cx="29413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Principal verb</a:t>
            </a:r>
            <a:endParaRPr lang="en-US" sz="3200" b="1" dirty="0"/>
          </a:p>
        </p:txBody>
      </p:sp>
      <p:sp>
        <p:nvSpPr>
          <p:cNvPr id="13" name="Down Arrow 12"/>
          <p:cNvSpPr/>
          <p:nvPr/>
        </p:nvSpPr>
        <p:spPr>
          <a:xfrm flipH="1">
            <a:off x="6517410" y="5162873"/>
            <a:ext cx="176259" cy="538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27166" y="5701136"/>
            <a:ext cx="3385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Auxiliary    Verb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80" y="5962746"/>
            <a:ext cx="49895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Generally a principal verb sits before  the object in</a:t>
            </a:r>
          </a:p>
          <a:p>
            <a:r>
              <a:rPr lang="en-US" dirty="0" smtClean="0"/>
              <a:t>the indefinite tenses,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11435" y="6039690"/>
            <a:ext cx="3833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Always an auxiliary verb sits  before   a </a:t>
            </a:r>
          </a:p>
          <a:p>
            <a:r>
              <a:rPr lang="en-US" dirty="0" smtClean="0"/>
              <a:t>Principal verb.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466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/>
      <p:bldP spid="8" grpId="0" animBg="1"/>
      <p:bldP spid="13" grpId="0" animBg="1"/>
      <p:bldP spid="14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/>
          <p:cNvSpPr/>
          <p:nvPr/>
        </p:nvSpPr>
        <p:spPr>
          <a:xfrm>
            <a:off x="1775197" y="3902599"/>
            <a:ext cx="152400" cy="3564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94623" y="4214889"/>
            <a:ext cx="21295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Finite verb</a:t>
            </a:r>
            <a:endParaRPr lang="en-US" sz="2800" b="1" dirty="0"/>
          </a:p>
        </p:txBody>
      </p:sp>
      <p:sp>
        <p:nvSpPr>
          <p:cNvPr id="10" name="Down Arrow 9"/>
          <p:cNvSpPr/>
          <p:nvPr/>
        </p:nvSpPr>
        <p:spPr>
          <a:xfrm>
            <a:off x="7442653" y="4320677"/>
            <a:ext cx="228601" cy="5354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0"/>
            <a:ext cx="9157626" cy="5610219"/>
            <a:chOff x="0" y="0"/>
            <a:chExt cx="9157626" cy="5610219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5240" y="0"/>
              <a:ext cx="4231298" cy="342900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528876" y="0"/>
              <a:ext cx="3628750" cy="3653725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775200" y="3690610"/>
              <a:ext cx="43688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Mr. </a:t>
              </a:r>
              <a:r>
                <a:rPr lang="en-US" sz="2800" dirty="0" err="1" smtClean="0"/>
                <a:t>Komol</a:t>
              </a:r>
              <a:r>
                <a:rPr lang="en-US" sz="2800" dirty="0" smtClean="0"/>
                <a:t> </a:t>
              </a:r>
              <a:r>
                <a:rPr lang="en-US" sz="2800" b="1" dirty="0" smtClean="0"/>
                <a:t>likes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to eat </a:t>
              </a:r>
              <a:r>
                <a:rPr lang="en-US" sz="2800" b="1" dirty="0" smtClean="0"/>
                <a:t>                   </a:t>
              </a:r>
              <a:r>
                <a:rPr lang="en-US" sz="2800" dirty="0" smtClean="0"/>
                <a:t>jackfruits</a:t>
              </a:r>
              <a:r>
                <a:rPr lang="en-US" dirty="0" smtClean="0"/>
                <a:t>.</a:t>
              </a:r>
              <a:r>
                <a:rPr lang="en-US" sz="3600" dirty="0" smtClean="0"/>
                <a:t>              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5240" y="3429000"/>
              <a:ext cx="45071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/>
                <a:t>Jesmine</a:t>
              </a:r>
              <a:r>
                <a:rPr lang="en-US" sz="2800" b="1" dirty="0" smtClean="0"/>
                <a:t>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writes </a:t>
              </a:r>
              <a:r>
                <a:rPr lang="en-US" sz="2800" dirty="0" smtClean="0"/>
                <a:t>an editorial</a:t>
              </a:r>
              <a:r>
                <a:rPr lang="en-US" dirty="0" smtClean="0"/>
                <a:t>.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0" y="4856167"/>
              <a:ext cx="475100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/>
                <a:t>Jesmine</a:t>
              </a:r>
              <a:r>
                <a:rPr lang="en-US" sz="3200" b="1" dirty="0" smtClean="0"/>
                <a:t> 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wrote </a:t>
              </a:r>
              <a:r>
                <a:rPr lang="en-US" sz="3200" dirty="0" smtClean="0"/>
                <a:t>an editorial.</a:t>
              </a:r>
              <a:endParaRPr lang="en-US" sz="3200" dirty="0"/>
            </a:p>
          </p:txBody>
        </p:sp>
        <p:sp>
          <p:nvSpPr>
            <p:cNvPr id="12" name="TextBox 11"/>
            <p:cNvSpPr txBox="1"/>
            <p:nvPr/>
          </p:nvSpPr>
          <p:spPr>
            <a:xfrm flipH="1">
              <a:off x="4843521" y="5148554"/>
              <a:ext cx="43141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/>
                <a:t>Mr.Komol</a:t>
              </a:r>
              <a:r>
                <a:rPr lang="en-US" sz="2400" dirty="0" smtClean="0"/>
                <a:t> </a:t>
              </a:r>
              <a:r>
                <a:rPr lang="en-US" sz="2400" b="1" dirty="0" smtClean="0"/>
                <a:t>liked </a:t>
              </a:r>
              <a:r>
                <a:rPr lang="en-US" sz="2400" b="1" dirty="0" smtClean="0">
                  <a:solidFill>
                    <a:srgbClr val="C00000"/>
                  </a:solidFill>
                </a:rPr>
                <a:t>to eat </a:t>
              </a:r>
              <a:r>
                <a:rPr lang="en-US" sz="2400" dirty="0" smtClean="0"/>
                <a:t>jackfruits</a:t>
              </a:r>
              <a:r>
                <a:rPr lang="en-US" dirty="0" smtClean="0"/>
                <a:t>.</a:t>
              </a:r>
              <a:endParaRPr lang="en-US" dirty="0"/>
            </a:p>
          </p:txBody>
        </p:sp>
      </p:grpSp>
      <p:sp>
        <p:nvSpPr>
          <p:cNvPr id="3" name="Down Arrow 2"/>
          <p:cNvSpPr/>
          <p:nvPr/>
        </p:nvSpPr>
        <p:spPr>
          <a:xfrm>
            <a:off x="1927597" y="5374604"/>
            <a:ext cx="203292" cy="3105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162771" y="5758190"/>
            <a:ext cx="19362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Finite verb</a:t>
            </a:r>
            <a:endParaRPr lang="en-US" sz="2800" b="1" dirty="0"/>
          </a:p>
        </p:txBody>
      </p:sp>
      <p:sp>
        <p:nvSpPr>
          <p:cNvPr id="13" name="Minus 12"/>
          <p:cNvSpPr/>
          <p:nvPr/>
        </p:nvSpPr>
        <p:spPr>
          <a:xfrm>
            <a:off x="6959600" y="4103194"/>
            <a:ext cx="1216234" cy="12602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861958" y="4743067"/>
            <a:ext cx="1676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Infinitive</a:t>
            </a:r>
            <a:endParaRPr lang="en-US" sz="2800" b="1" dirty="0"/>
          </a:p>
        </p:txBody>
      </p:sp>
      <p:sp>
        <p:nvSpPr>
          <p:cNvPr id="15" name="Minus 14"/>
          <p:cNvSpPr/>
          <p:nvPr/>
        </p:nvSpPr>
        <p:spPr>
          <a:xfrm>
            <a:off x="6764938" y="5536989"/>
            <a:ext cx="935220" cy="45719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 flipH="1">
            <a:off x="7174037" y="5685184"/>
            <a:ext cx="169214" cy="2616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548772" y="5969623"/>
            <a:ext cx="1676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Infinitive</a:t>
            </a:r>
            <a:endParaRPr lang="en-US" sz="2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0034" y="6231233"/>
            <a:ext cx="69690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Finite verbs  is changed  1.according  to  the subject’s number &amp; person, </a:t>
            </a:r>
          </a:p>
          <a:p>
            <a:r>
              <a:rPr lang="en-US" dirty="0" smtClean="0"/>
              <a:t>2.Verb’s tense formation.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966619" y="6508232"/>
            <a:ext cx="40679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Infinitives remain unchanged in all  cases.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691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 animBg="1"/>
      <p:bldP spid="3" grpId="0" animBg="1"/>
      <p:bldP spid="6" grpId="0"/>
      <p:bldP spid="13" grpId="0" animBg="1"/>
      <p:bldP spid="14" grpId="0"/>
      <p:bldP spid="15" grpId="0" animBg="1"/>
      <p:bldP spid="16" grpId="0" animBg="1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27835" y="3834937"/>
            <a:ext cx="46161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 woman                        the cannel.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6007786" y="3759554"/>
            <a:ext cx="19964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i</a:t>
            </a:r>
            <a:r>
              <a:rPr lang="en-US" sz="2800" b="1" dirty="0" smtClean="0">
                <a:solidFill>
                  <a:srgbClr val="C00000"/>
                </a:solidFill>
              </a:rPr>
              <a:t>s crossing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16395" y="-9995"/>
            <a:ext cx="8972419" cy="3769549"/>
            <a:chOff x="1" y="-1"/>
            <a:chExt cx="9143998" cy="3790333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648200" y="20783"/>
              <a:ext cx="4495799" cy="3713017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" y="-1"/>
              <a:ext cx="4527834" cy="3790333"/>
            </a:xfrm>
            <a:prstGeom prst="rect">
              <a:avLst/>
            </a:prstGeom>
          </p:spPr>
        </p:pic>
      </p:grpSp>
      <p:sp>
        <p:nvSpPr>
          <p:cNvPr id="7" name="TextBox 6"/>
          <p:cNvSpPr txBox="1"/>
          <p:nvPr/>
        </p:nvSpPr>
        <p:spPr>
          <a:xfrm>
            <a:off x="381000" y="3790332"/>
            <a:ext cx="3467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Pao</a:t>
            </a:r>
            <a:r>
              <a:rPr lang="en-US" sz="2400" dirty="0" smtClean="0"/>
              <a:t>                       now.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1024891" y="3790332"/>
            <a:ext cx="15049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i</a:t>
            </a:r>
            <a:r>
              <a:rPr lang="en-US" sz="2400" b="1" dirty="0" smtClean="0">
                <a:solidFill>
                  <a:srgbClr val="C00000"/>
                </a:solidFill>
              </a:rPr>
              <a:t>s sleeping</a:t>
            </a:r>
          </a:p>
          <a:p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2060324" y="4205830"/>
            <a:ext cx="84297" cy="1128170"/>
          </a:xfrm>
          <a:prstGeom prst="downArrow">
            <a:avLst>
              <a:gd name="adj1" fmla="val 50000"/>
              <a:gd name="adj2" fmla="val 6486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393916" y="5395851"/>
            <a:ext cx="2285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Intransitive verb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6920961" y="4167015"/>
            <a:ext cx="85045" cy="1166985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400800" y="5334000"/>
            <a:ext cx="2298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Transitive verb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2859" y="5973185"/>
            <a:ext cx="4359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An intransitive verb doesn’t have</a:t>
            </a:r>
          </a:p>
          <a:p>
            <a:r>
              <a:rPr lang="en-US" sz="2400" dirty="0" smtClean="0"/>
              <a:t> any object.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869502" y="5986401"/>
            <a:ext cx="41029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transitive verb has  an object.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997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7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0" grpId="0" animBg="1"/>
      <p:bldP spid="11" grpId="1"/>
      <p:bldP spid="12" grpId="0" animBg="1"/>
      <p:bldP spid="13" grpId="1"/>
      <p:bldP spid="8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4203</TotalTime>
  <Words>555</Words>
  <Application>Microsoft Office PowerPoint</Application>
  <PresentationFormat>On-screen Show (4:3)</PresentationFormat>
  <Paragraphs>105</Paragraphs>
  <Slides>14</Slides>
  <Notes>9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Mohit Sohag</dc:creator>
  <cp:lastModifiedBy>User</cp:lastModifiedBy>
  <cp:revision>315</cp:revision>
  <dcterms:created xsi:type="dcterms:W3CDTF">2006-08-16T00:00:00Z</dcterms:created>
  <dcterms:modified xsi:type="dcterms:W3CDTF">2016-12-20T05:20:57Z</dcterms:modified>
</cp:coreProperties>
</file>